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7"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228600"/>
            <a:ext cx="6400800" cy="4431983"/>
          </a:xfrm>
          <a:prstGeom prst="rect">
            <a:avLst/>
          </a:prstGeom>
        </p:spPr>
        <p:txBody>
          <a:bodyPr wrap="square">
            <a:spAutoFit/>
          </a:bodyPr>
          <a:lstStyle/>
          <a:p>
            <a:pPr algn="ctr"/>
            <a:r>
              <a:rPr lang="en-US" sz="3200" b="1" dirty="0" smtClean="0"/>
              <a:t>Fire &amp; Ice</a:t>
            </a:r>
          </a:p>
          <a:p>
            <a:pPr algn="ctr"/>
            <a:endParaRPr lang="en-US" sz="1600" b="1" dirty="0" smtClean="0"/>
          </a:p>
          <a:p>
            <a:r>
              <a:rPr lang="en-US" sz="2400" dirty="0" smtClean="0">
                <a:latin typeface="Arial" pitchFamily="34" charset="0"/>
                <a:cs typeface="Arial" pitchFamily="34" charset="0"/>
              </a:rPr>
              <a:t>Some </a:t>
            </a:r>
            <a:r>
              <a:rPr lang="en-US" sz="2400" dirty="0" smtClean="0">
                <a:latin typeface="Arial" pitchFamily="34" charset="0"/>
                <a:cs typeface="Arial" pitchFamily="34" charset="0"/>
              </a:rPr>
              <a:t>say the world will end in </a:t>
            </a:r>
            <a:r>
              <a:rPr lang="en-US" sz="2400" dirty="0" smtClean="0">
                <a:latin typeface="Arial" pitchFamily="34" charset="0"/>
                <a:cs typeface="Arial" pitchFamily="34" charset="0"/>
              </a:rPr>
              <a:t>fire,</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Some say in </a:t>
            </a:r>
            <a:r>
              <a:rPr lang="en-US" sz="2400" dirty="0" smtClean="0">
                <a:latin typeface="Arial" pitchFamily="34" charset="0"/>
                <a:cs typeface="Arial" pitchFamily="34" charset="0"/>
              </a:rPr>
              <a:t>ice.</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From what I’ve tasted of desire</a:t>
            </a:r>
          </a:p>
          <a:p>
            <a:r>
              <a:rPr lang="en-US" sz="2400" dirty="0" smtClean="0">
                <a:latin typeface="Arial" pitchFamily="34" charset="0"/>
                <a:cs typeface="Arial" pitchFamily="34" charset="0"/>
              </a:rPr>
              <a:t>I hold with those who favor </a:t>
            </a:r>
            <a:r>
              <a:rPr lang="en-US" sz="2400" dirty="0" smtClean="0">
                <a:latin typeface="Arial" pitchFamily="34" charset="0"/>
                <a:cs typeface="Arial" pitchFamily="34" charset="0"/>
              </a:rPr>
              <a:t>fire.</a:t>
            </a:r>
          </a:p>
          <a:p>
            <a:endParaRPr lang="en-US" dirty="0" smtClean="0">
              <a:latin typeface="Arial" pitchFamily="34" charset="0"/>
              <a:cs typeface="Arial" pitchFamily="34" charset="0"/>
            </a:endParaRPr>
          </a:p>
          <a:p>
            <a:r>
              <a:rPr lang="en-US" sz="2400" dirty="0" smtClean="0">
                <a:latin typeface="Arial" pitchFamily="34" charset="0"/>
                <a:cs typeface="Arial" pitchFamily="34" charset="0"/>
              </a:rPr>
              <a:t>But if I had to perish </a:t>
            </a:r>
            <a:r>
              <a:rPr lang="en-US" sz="2400" dirty="0" smtClean="0">
                <a:latin typeface="Arial" pitchFamily="34" charset="0"/>
                <a:cs typeface="Arial" pitchFamily="34" charset="0"/>
              </a:rPr>
              <a:t>twice,</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I think I know enough of hate</a:t>
            </a:r>
          </a:p>
          <a:p>
            <a:r>
              <a:rPr lang="en-US" sz="2400" dirty="0" smtClean="0">
                <a:latin typeface="Arial" pitchFamily="34" charset="0"/>
                <a:cs typeface="Arial" pitchFamily="34" charset="0"/>
              </a:rPr>
              <a:t>To say that for destruction ice</a:t>
            </a:r>
          </a:p>
          <a:p>
            <a:r>
              <a:rPr lang="en-US" sz="2400" dirty="0" smtClean="0">
                <a:latin typeface="Arial" pitchFamily="34" charset="0"/>
                <a:cs typeface="Arial" pitchFamily="34" charset="0"/>
              </a:rPr>
              <a:t>Is also great</a:t>
            </a:r>
          </a:p>
          <a:p>
            <a:r>
              <a:rPr lang="en-US" sz="2400" dirty="0" smtClean="0">
                <a:latin typeface="Arial" pitchFamily="34" charset="0"/>
                <a:cs typeface="Arial" pitchFamily="34" charset="0"/>
              </a:rPr>
              <a:t>And would </a:t>
            </a:r>
            <a:r>
              <a:rPr lang="en-US" sz="2400" dirty="0" smtClean="0">
                <a:latin typeface="Arial" pitchFamily="34" charset="0"/>
                <a:cs typeface="Arial" pitchFamily="34" charset="0"/>
              </a:rPr>
              <a:t>suffice.</a:t>
            </a:r>
            <a:endParaRPr lang="en-US" sz="24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7924800" cy="4154984"/>
          </a:xfrm>
          <a:prstGeom prst="rect">
            <a:avLst/>
          </a:prstGeom>
        </p:spPr>
        <p:txBody>
          <a:bodyPr wrap="square">
            <a:spAutoFit/>
          </a:bodyPr>
          <a:lstStyle/>
          <a:p>
            <a:pPr algn="ctr"/>
            <a:r>
              <a:rPr lang="en-US" sz="3200" b="1" dirty="0" smtClean="0">
                <a:latin typeface="Arial" pitchFamily="34" charset="0"/>
                <a:cs typeface="Arial" pitchFamily="34" charset="0"/>
              </a:rPr>
              <a:t>Introduction</a:t>
            </a:r>
          </a:p>
          <a:p>
            <a:pPr algn="ctr"/>
            <a:endParaRPr lang="en-US" sz="1200" b="1"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The poem expresses </a:t>
            </a:r>
            <a:r>
              <a:rPr lang="en-US" dirty="0" smtClean="0">
                <a:latin typeface="Arial" pitchFamily="34" charset="0"/>
                <a:cs typeface="Arial" pitchFamily="34" charset="0"/>
              </a:rPr>
              <a:t>the profound idea that the world would end in either of two ways, either by ice or fire</a:t>
            </a:r>
            <a:r>
              <a:rPr lang="en-US" dirty="0" smtClean="0">
                <a:latin typeface="Arial" pitchFamily="34" charset="0"/>
                <a:cs typeface="Arial" pitchFamily="34" charset="0"/>
              </a:rPr>
              <a:t>.</a:t>
            </a:r>
          </a:p>
          <a:p>
            <a:endParaRPr lang="en-US" sz="11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 </a:t>
            </a:r>
            <a:r>
              <a:rPr lang="en-US" dirty="0" smtClean="0">
                <a:latin typeface="Arial" pitchFamily="34" charset="0"/>
                <a:cs typeface="Arial" pitchFamily="34" charset="0"/>
              </a:rPr>
              <a:t>Both the components are compared with self-destructing human emotions: hatred and desire</a:t>
            </a:r>
            <a:r>
              <a:rPr lang="en-US" dirty="0" smtClean="0">
                <a:latin typeface="Arial" pitchFamily="34" charset="0"/>
                <a:cs typeface="Arial" pitchFamily="34" charset="0"/>
              </a:rPr>
              <a:t>.</a:t>
            </a:r>
          </a:p>
          <a:p>
            <a:r>
              <a:rPr lang="en-US" dirty="0" smtClean="0">
                <a:latin typeface="Arial" pitchFamily="34" charset="0"/>
                <a:cs typeface="Arial" pitchFamily="34" charset="0"/>
              </a:rPr>
              <a:t> </a:t>
            </a:r>
          </a:p>
          <a:p>
            <a:pPr>
              <a:buFont typeface="Arial" charset="0"/>
              <a:buChar char="•"/>
            </a:pPr>
            <a:r>
              <a:rPr lang="en-US" dirty="0" smtClean="0">
                <a:latin typeface="Arial" pitchFamily="34" charset="0"/>
                <a:cs typeface="Arial" pitchFamily="34" charset="0"/>
              </a:rPr>
              <a:t>The </a:t>
            </a:r>
            <a:r>
              <a:rPr lang="en-US" dirty="0" smtClean="0">
                <a:latin typeface="Arial" pitchFamily="34" charset="0"/>
                <a:cs typeface="Arial" pitchFamily="34" charset="0"/>
              </a:rPr>
              <a:t>poem, very artistically, underpins the philosophy that we let our emotions rule us and if don’t control them they will surely destroy everything around us. </a:t>
            </a:r>
            <a:endParaRPr lang="en-US" dirty="0" smtClean="0">
              <a:latin typeface="Arial" pitchFamily="34" charset="0"/>
              <a:cs typeface="Arial" pitchFamily="34" charset="0"/>
            </a:endParaRPr>
          </a:p>
          <a:p>
            <a:endParaRPr lang="en-US" sz="11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Similarly</a:t>
            </a:r>
            <a:r>
              <a:rPr lang="en-US" dirty="0" smtClean="0">
                <a:latin typeface="Arial" pitchFamily="34" charset="0"/>
                <a:cs typeface="Arial" pitchFamily="34" charset="0"/>
              </a:rPr>
              <a:t>, he thinks fire and ice, both are just as competent in bringing the world to a catastrophic end</a:t>
            </a:r>
            <a:r>
              <a:rPr lang="en-US" dirty="0" smtClean="0">
                <a:latin typeface="Arial" pitchFamily="34" charset="0"/>
                <a:cs typeface="Arial" pitchFamily="34" charset="0"/>
              </a:rPr>
              <a:t>.</a:t>
            </a:r>
          </a:p>
          <a:p>
            <a:endParaRPr lang="en-US"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340471"/>
          </a:xfrm>
          <a:prstGeom prst="rect">
            <a:avLst/>
          </a:prstGeom>
        </p:spPr>
        <p:txBody>
          <a:bodyPr wrap="square">
            <a:spAutoFit/>
          </a:bodyPr>
          <a:lstStyle/>
          <a:p>
            <a:endParaRPr lang="en-US" dirty="0" smtClean="0"/>
          </a:p>
          <a:p>
            <a:pPr algn="ctr"/>
            <a:r>
              <a:rPr lang="en-US" sz="2800" b="1" dirty="0" smtClean="0">
                <a:latin typeface="Arial" pitchFamily="34" charset="0"/>
                <a:cs typeface="Arial" pitchFamily="34" charset="0"/>
              </a:rPr>
              <a:t>Paraphrasing and Analysis</a:t>
            </a:r>
          </a:p>
          <a:p>
            <a:endParaRPr lang="en-US" sz="1100" b="1" dirty="0" smtClean="0">
              <a:latin typeface="Arial" pitchFamily="34" charset="0"/>
              <a:cs typeface="Arial" pitchFamily="34" charset="0"/>
            </a:endParaRPr>
          </a:p>
          <a:p>
            <a:pPr algn="ctr"/>
            <a:r>
              <a:rPr lang="en-US" b="1" dirty="0" smtClean="0">
                <a:latin typeface="Arial" pitchFamily="34" charset="0"/>
                <a:cs typeface="Arial" pitchFamily="34" charset="0"/>
              </a:rPr>
              <a:t>First Stanza</a:t>
            </a:r>
          </a:p>
          <a:p>
            <a:pPr algn="ctr"/>
            <a:endParaRPr lang="en-US" sz="1000" b="1" dirty="0" smtClean="0">
              <a:latin typeface="Arial" pitchFamily="34" charset="0"/>
              <a:cs typeface="Arial" pitchFamily="34" charset="0"/>
            </a:endParaRPr>
          </a:p>
          <a:p>
            <a:pPr algn="ctr"/>
            <a:r>
              <a:rPr lang="en-US" dirty="0" smtClean="0">
                <a:latin typeface="Arial" pitchFamily="34" charset="0"/>
                <a:cs typeface="Arial" pitchFamily="34" charset="0"/>
              </a:rPr>
              <a:t>Some </a:t>
            </a:r>
            <a:r>
              <a:rPr lang="en-US" dirty="0" smtClean="0">
                <a:latin typeface="Arial" pitchFamily="34" charset="0"/>
                <a:cs typeface="Arial" pitchFamily="34" charset="0"/>
              </a:rPr>
              <a:t>say the world will end in fire</a:t>
            </a:r>
            <a:br>
              <a:rPr lang="en-US" dirty="0" smtClean="0">
                <a:latin typeface="Arial" pitchFamily="34" charset="0"/>
                <a:cs typeface="Arial" pitchFamily="34" charset="0"/>
              </a:rPr>
            </a:br>
            <a:r>
              <a:rPr lang="en-US" dirty="0" smtClean="0">
                <a:latin typeface="Arial" pitchFamily="34" charset="0"/>
                <a:cs typeface="Arial" pitchFamily="34" charset="0"/>
              </a:rPr>
              <a:t>Some say in ice.</a:t>
            </a:r>
            <a:br>
              <a:rPr lang="en-US" dirty="0" smtClean="0">
                <a:latin typeface="Arial" pitchFamily="34" charset="0"/>
                <a:cs typeface="Arial" pitchFamily="34" charset="0"/>
              </a:rPr>
            </a:br>
            <a:r>
              <a:rPr lang="en-US" dirty="0" smtClean="0">
                <a:latin typeface="Arial" pitchFamily="34" charset="0"/>
                <a:cs typeface="Arial" pitchFamily="34" charset="0"/>
              </a:rPr>
              <a:t>From what I’ve tasted of desire</a:t>
            </a:r>
            <a:br>
              <a:rPr lang="en-US" dirty="0" smtClean="0">
                <a:latin typeface="Arial" pitchFamily="34" charset="0"/>
                <a:cs typeface="Arial" pitchFamily="34" charset="0"/>
              </a:rPr>
            </a:br>
            <a:r>
              <a:rPr lang="en-US" dirty="0" smtClean="0">
                <a:latin typeface="Arial" pitchFamily="34" charset="0"/>
                <a:cs typeface="Arial" pitchFamily="34" charset="0"/>
              </a:rPr>
              <a:t>I hold with those who </a:t>
            </a:r>
            <a:r>
              <a:rPr lang="en-US" dirty="0" err="1" smtClean="0">
                <a:latin typeface="Arial" pitchFamily="34" charset="0"/>
                <a:cs typeface="Arial" pitchFamily="34" charset="0"/>
              </a:rPr>
              <a:t>favour</a:t>
            </a:r>
            <a:r>
              <a:rPr lang="en-US" dirty="0" smtClean="0">
                <a:latin typeface="Arial" pitchFamily="34" charset="0"/>
                <a:cs typeface="Arial" pitchFamily="34" charset="0"/>
              </a:rPr>
              <a:t> fire.</a:t>
            </a:r>
            <a:br>
              <a:rPr lang="en-US" dirty="0" smtClean="0">
                <a:latin typeface="Arial" pitchFamily="34" charset="0"/>
                <a:cs typeface="Arial" pitchFamily="34" charset="0"/>
              </a:rPr>
            </a:br>
            <a:endParaRPr lang="en-US" dirty="0" smtClean="0">
              <a:latin typeface="Arial" pitchFamily="34" charset="0"/>
              <a:cs typeface="Arial" pitchFamily="34" charset="0"/>
            </a:endParaRPr>
          </a:p>
          <a:p>
            <a:r>
              <a:rPr lang="en-US" dirty="0" smtClean="0">
                <a:latin typeface="Arial" pitchFamily="34" charset="0"/>
                <a:cs typeface="Arial" pitchFamily="34" charset="0"/>
              </a:rPr>
              <a:t>	Desire- </a:t>
            </a:r>
            <a:r>
              <a:rPr lang="en-US" dirty="0" smtClean="0">
                <a:latin typeface="Arial" pitchFamily="34" charset="0"/>
                <a:cs typeface="Arial" pitchFamily="34" charset="0"/>
              </a:rPr>
              <a:t>a strong feeling of wanting to have something or wishing for something </a:t>
            </a:r>
            <a:r>
              <a:rPr lang="en-US" dirty="0" smtClean="0">
                <a:latin typeface="Arial" pitchFamily="34" charset="0"/>
                <a:cs typeface="Arial" pitchFamily="34" charset="0"/>
              </a:rPr>
              <a:t>	to </a:t>
            </a:r>
            <a:r>
              <a:rPr lang="en-US" dirty="0" smtClean="0">
                <a:latin typeface="Arial" pitchFamily="34" charset="0"/>
                <a:cs typeface="Arial" pitchFamily="34" charset="0"/>
              </a:rPr>
              <a:t>happen</a:t>
            </a:r>
            <a:br>
              <a:rPr lang="en-US" dirty="0" smtClean="0">
                <a:latin typeface="Arial" pitchFamily="34" charset="0"/>
                <a:cs typeface="Arial" pitchFamily="34" charset="0"/>
              </a:rPr>
            </a:br>
            <a:r>
              <a:rPr lang="en-US" dirty="0" smtClean="0">
                <a:latin typeface="Arial" pitchFamily="34" charset="0"/>
                <a:cs typeface="Arial" pitchFamily="34" charset="0"/>
              </a:rPr>
              <a:t>	</a:t>
            </a:r>
            <a:r>
              <a:rPr lang="en-US" dirty="0" err="1" smtClean="0">
                <a:latin typeface="Arial" pitchFamily="34" charset="0"/>
                <a:cs typeface="Arial" pitchFamily="34" charset="0"/>
              </a:rPr>
              <a:t>Favour</a:t>
            </a:r>
            <a:r>
              <a:rPr lang="en-US" dirty="0" smtClean="0">
                <a:latin typeface="Arial" pitchFamily="34" charset="0"/>
                <a:cs typeface="Arial" pitchFamily="34" charset="0"/>
              </a:rPr>
              <a:t>- </a:t>
            </a:r>
            <a:r>
              <a:rPr lang="en-US" dirty="0" smtClean="0">
                <a:latin typeface="Arial" pitchFamily="34" charset="0"/>
                <a:cs typeface="Arial" pitchFamily="34" charset="0"/>
              </a:rPr>
              <a:t>approval, support</a:t>
            </a:r>
            <a:br>
              <a:rPr lang="en-US" dirty="0" smtClean="0">
                <a:latin typeface="Arial" pitchFamily="34" charset="0"/>
                <a:cs typeface="Arial" pitchFamily="34" charset="0"/>
              </a:rPr>
            </a:br>
            <a:endParaRPr lang="en-US"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The </a:t>
            </a:r>
            <a:r>
              <a:rPr lang="en-US" dirty="0" smtClean="0">
                <a:latin typeface="Arial" pitchFamily="34" charset="0"/>
                <a:cs typeface="Arial" pitchFamily="34" charset="0"/>
              </a:rPr>
              <a:t>world would end in either of two ways, either by ice or fire. </a:t>
            </a:r>
            <a:endParaRPr lang="en-US"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One </a:t>
            </a:r>
            <a:r>
              <a:rPr lang="en-US" dirty="0" smtClean="0">
                <a:latin typeface="Arial" pitchFamily="34" charset="0"/>
                <a:cs typeface="Arial" pitchFamily="34" charset="0"/>
              </a:rPr>
              <a:t>group is of the opinion that someday the Earth’s core will get so heated up that it would lead to fire destroying the earth’s surface. </a:t>
            </a:r>
            <a:endParaRPr lang="en-US"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On </a:t>
            </a:r>
            <a:r>
              <a:rPr lang="en-US" dirty="0" smtClean="0">
                <a:latin typeface="Arial" pitchFamily="34" charset="0"/>
                <a:cs typeface="Arial" pitchFamily="34" charset="0"/>
              </a:rPr>
              <a:t>the other hand, the second group says that if the temperature goes down to an extent that makes life on Earth impossible, it would have the same catastrophic effect. </a:t>
            </a:r>
            <a:endParaRPr lang="en-US"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The </a:t>
            </a:r>
            <a:r>
              <a:rPr lang="en-US" dirty="0" smtClean="0">
                <a:latin typeface="Arial" pitchFamily="34" charset="0"/>
                <a:cs typeface="Arial" pitchFamily="34" charset="0"/>
              </a:rPr>
              <a:t>poet then compares </a:t>
            </a:r>
            <a:r>
              <a:rPr lang="en-US" dirty="0" smtClean="0">
                <a:latin typeface="Arial" pitchFamily="34" charset="0"/>
                <a:cs typeface="Arial" pitchFamily="34" charset="0"/>
              </a:rPr>
              <a:t>‘fire </a:t>
            </a:r>
            <a:r>
              <a:rPr lang="en-US" dirty="0" smtClean="0">
                <a:latin typeface="Arial" pitchFamily="34" charset="0"/>
                <a:cs typeface="Arial" pitchFamily="34" charset="0"/>
              </a:rPr>
              <a:t>and </a:t>
            </a:r>
            <a:r>
              <a:rPr lang="en-US" dirty="0" smtClean="0">
                <a:latin typeface="Arial" pitchFamily="34" charset="0"/>
                <a:cs typeface="Arial" pitchFamily="34" charset="0"/>
              </a:rPr>
              <a:t>ice’ </a:t>
            </a:r>
            <a:r>
              <a:rPr lang="en-US" dirty="0" smtClean="0">
                <a:latin typeface="Arial" pitchFamily="34" charset="0"/>
                <a:cs typeface="Arial" pitchFamily="34" charset="0"/>
              </a:rPr>
              <a:t>with the destructive features of human </a:t>
            </a:r>
            <a:r>
              <a:rPr lang="en-US" dirty="0" smtClean="0">
                <a:latin typeface="Arial" pitchFamily="34" charset="0"/>
                <a:cs typeface="Arial" pitchFamily="34" charset="0"/>
              </a:rPr>
              <a:t>emotions: desire </a:t>
            </a:r>
            <a:r>
              <a:rPr lang="en-US" dirty="0" smtClean="0">
                <a:latin typeface="Arial" pitchFamily="34" charset="0"/>
                <a:cs typeface="Arial" pitchFamily="34" charset="0"/>
              </a:rPr>
              <a:t>and hatred. </a:t>
            </a:r>
            <a:endParaRPr lang="en-US"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He </a:t>
            </a:r>
            <a:r>
              <a:rPr lang="en-US" dirty="0" smtClean="0">
                <a:latin typeface="Arial" pitchFamily="34" charset="0"/>
                <a:cs typeface="Arial" pitchFamily="34" charset="0"/>
              </a:rPr>
              <a:t>says that from what he is aware about “fiery desires”, he would </a:t>
            </a:r>
            <a:r>
              <a:rPr lang="en-US" dirty="0" err="1" smtClean="0">
                <a:latin typeface="Arial" pitchFamily="34" charset="0"/>
                <a:cs typeface="Arial" pitchFamily="34" charset="0"/>
              </a:rPr>
              <a:t>favour</a:t>
            </a:r>
            <a:r>
              <a:rPr lang="en-US" dirty="0" smtClean="0">
                <a:latin typeface="Arial" pitchFamily="34" charset="0"/>
                <a:cs typeface="Arial" pitchFamily="34" charset="0"/>
              </a:rPr>
              <a:t> the ones who say that it would be fire. By saying so, he brings about the idea that human beings let their emotions rule them and the consequence of unmonitored longing is chaos</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463308"/>
          </a:xfrm>
          <a:prstGeom prst="rect">
            <a:avLst/>
          </a:prstGeom>
        </p:spPr>
        <p:txBody>
          <a:bodyPr wrap="square">
            <a:spAutoFit/>
          </a:bodyPr>
          <a:lstStyle/>
          <a:p>
            <a:pPr algn="ctr"/>
            <a:endParaRPr lang="en-US" b="1" dirty="0" smtClean="0">
              <a:latin typeface="Arial" pitchFamily="34" charset="0"/>
              <a:cs typeface="Arial" pitchFamily="34" charset="0"/>
            </a:endParaRPr>
          </a:p>
          <a:p>
            <a:pPr algn="ctr"/>
            <a:r>
              <a:rPr lang="en-US" b="1" dirty="0" smtClean="0">
                <a:latin typeface="Arial" pitchFamily="34" charset="0"/>
                <a:cs typeface="Arial" pitchFamily="34" charset="0"/>
              </a:rPr>
              <a:t>Second stanza</a:t>
            </a:r>
          </a:p>
          <a:p>
            <a:pPr algn="ctr"/>
            <a:endParaRPr lang="en-US" b="1" dirty="0" smtClean="0">
              <a:latin typeface="Arial" pitchFamily="34" charset="0"/>
              <a:cs typeface="Arial" pitchFamily="34" charset="0"/>
            </a:endParaRPr>
          </a:p>
          <a:p>
            <a:pPr algn="ctr"/>
            <a:r>
              <a:rPr lang="en-US" dirty="0" smtClean="0">
                <a:latin typeface="Arial" pitchFamily="34" charset="0"/>
                <a:cs typeface="Arial" pitchFamily="34" charset="0"/>
              </a:rPr>
              <a:t>But </a:t>
            </a:r>
            <a:r>
              <a:rPr lang="en-US" dirty="0" smtClean="0">
                <a:latin typeface="Arial" pitchFamily="34" charset="0"/>
                <a:cs typeface="Arial" pitchFamily="34" charset="0"/>
              </a:rPr>
              <a:t>if it had to perish twice,</a:t>
            </a:r>
            <a:br>
              <a:rPr lang="en-US" dirty="0" smtClean="0">
                <a:latin typeface="Arial" pitchFamily="34" charset="0"/>
                <a:cs typeface="Arial" pitchFamily="34" charset="0"/>
              </a:rPr>
            </a:br>
            <a:r>
              <a:rPr lang="en-US" dirty="0" smtClean="0">
                <a:latin typeface="Arial" pitchFamily="34" charset="0"/>
                <a:cs typeface="Arial" pitchFamily="34" charset="0"/>
              </a:rPr>
              <a:t>I think I know enough of hate</a:t>
            </a:r>
            <a:br>
              <a:rPr lang="en-US" dirty="0" smtClean="0">
                <a:latin typeface="Arial" pitchFamily="34" charset="0"/>
                <a:cs typeface="Arial" pitchFamily="34" charset="0"/>
              </a:rPr>
            </a:br>
            <a:r>
              <a:rPr lang="en-US" dirty="0" smtClean="0">
                <a:latin typeface="Arial" pitchFamily="34" charset="0"/>
                <a:cs typeface="Arial" pitchFamily="34" charset="0"/>
              </a:rPr>
              <a:t>To say that for destruction ice</a:t>
            </a:r>
            <a:br>
              <a:rPr lang="en-US" dirty="0" smtClean="0">
                <a:latin typeface="Arial" pitchFamily="34" charset="0"/>
                <a:cs typeface="Arial" pitchFamily="34" charset="0"/>
              </a:rPr>
            </a:br>
            <a:r>
              <a:rPr lang="en-US" dirty="0" smtClean="0">
                <a:latin typeface="Arial" pitchFamily="34" charset="0"/>
                <a:cs typeface="Arial" pitchFamily="34" charset="0"/>
              </a:rPr>
              <a:t>Is also great</a:t>
            </a:r>
            <a:br>
              <a:rPr lang="en-US" dirty="0" smtClean="0">
                <a:latin typeface="Arial" pitchFamily="34" charset="0"/>
                <a:cs typeface="Arial" pitchFamily="34" charset="0"/>
              </a:rPr>
            </a:br>
            <a:r>
              <a:rPr lang="en-US" dirty="0" smtClean="0">
                <a:latin typeface="Arial" pitchFamily="34" charset="0"/>
                <a:cs typeface="Arial" pitchFamily="34" charset="0"/>
              </a:rPr>
              <a:t>And would suffice.</a:t>
            </a:r>
            <a:br>
              <a:rPr lang="en-US" dirty="0" smtClean="0">
                <a:latin typeface="Arial" pitchFamily="34" charset="0"/>
                <a:cs typeface="Arial" pitchFamily="34" charset="0"/>
              </a:rPr>
            </a:br>
            <a:endParaRPr lang="en-US" dirty="0" smtClean="0">
              <a:latin typeface="Arial" pitchFamily="34" charset="0"/>
              <a:cs typeface="Arial" pitchFamily="34" charset="0"/>
            </a:endParaRPr>
          </a:p>
          <a:p>
            <a:r>
              <a:rPr lang="en-US" dirty="0" smtClean="0">
                <a:latin typeface="Arial" pitchFamily="34" charset="0"/>
                <a:cs typeface="Arial" pitchFamily="34" charset="0"/>
              </a:rPr>
              <a:t>	Perish- </a:t>
            </a:r>
            <a:r>
              <a:rPr lang="en-US" dirty="0" smtClean="0">
                <a:latin typeface="Arial" pitchFamily="34" charset="0"/>
                <a:cs typeface="Arial" pitchFamily="34" charset="0"/>
              </a:rPr>
              <a:t>die</a:t>
            </a:r>
            <a:br>
              <a:rPr lang="en-US" dirty="0" smtClean="0">
                <a:latin typeface="Arial" pitchFamily="34" charset="0"/>
                <a:cs typeface="Arial" pitchFamily="34" charset="0"/>
              </a:rPr>
            </a:br>
            <a:r>
              <a:rPr lang="en-US" dirty="0" smtClean="0">
                <a:latin typeface="Arial" pitchFamily="34" charset="0"/>
                <a:cs typeface="Arial" pitchFamily="34" charset="0"/>
              </a:rPr>
              <a:t>	Suffice- </a:t>
            </a:r>
            <a:r>
              <a:rPr lang="en-US" dirty="0" smtClean="0">
                <a:latin typeface="Arial" pitchFamily="34" charset="0"/>
                <a:cs typeface="Arial" pitchFamily="34" charset="0"/>
              </a:rPr>
              <a:t>be sufficient</a:t>
            </a:r>
            <a:br>
              <a:rPr lang="en-US" dirty="0" smtClean="0">
                <a:latin typeface="Arial" pitchFamily="34" charset="0"/>
                <a:cs typeface="Arial" pitchFamily="34" charset="0"/>
              </a:rPr>
            </a:br>
            <a:endParaRPr lang="en-US"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Then </a:t>
            </a:r>
            <a:r>
              <a:rPr lang="en-US" dirty="0" smtClean="0">
                <a:latin typeface="Arial" pitchFamily="34" charset="0"/>
                <a:cs typeface="Arial" pitchFamily="34" charset="0"/>
              </a:rPr>
              <a:t>by not waving off the first option of fire, he considers if the world has to expire twice, ice would be equally competent in ending it. </a:t>
            </a:r>
            <a:endParaRPr lang="en-US" dirty="0" smtClean="0">
              <a:latin typeface="Arial" pitchFamily="34" charset="0"/>
              <a:cs typeface="Arial" pitchFamily="34" charset="0"/>
            </a:endParaRPr>
          </a:p>
          <a:p>
            <a:pPr algn="just">
              <a:buFont typeface="Arial" charset="0"/>
              <a:buChar char="•"/>
            </a:pPr>
            <a:endParaRPr lang="en-US"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He </a:t>
            </a:r>
            <a:r>
              <a:rPr lang="en-US" dirty="0" smtClean="0">
                <a:latin typeface="Arial" pitchFamily="34" charset="0"/>
                <a:cs typeface="Arial" pitchFamily="34" charset="0"/>
              </a:rPr>
              <a:t>brings about a contrast between “ice” and “hatred”. The human capability of insensitivity and hatred has the potential for inner destruction</a:t>
            </a:r>
            <a:r>
              <a:rPr lang="en-US" dirty="0" smtClean="0">
                <a:latin typeface="Arial" pitchFamily="34" charset="0"/>
                <a:cs typeface="Arial" pitchFamily="34" charset="0"/>
              </a:rPr>
              <a:t>.</a:t>
            </a:r>
          </a:p>
          <a:p>
            <a:pPr algn="just"/>
            <a:r>
              <a:rPr lang="en-US" dirty="0" smtClean="0">
                <a:latin typeface="Arial" pitchFamily="34" charset="0"/>
                <a:cs typeface="Arial" pitchFamily="34" charset="0"/>
              </a:rPr>
              <a:t> </a:t>
            </a:r>
          </a:p>
          <a:p>
            <a:pPr algn="just">
              <a:buFont typeface="Arial" charset="0"/>
              <a:buChar char="•"/>
            </a:pPr>
            <a:r>
              <a:rPr lang="en-US" dirty="0" smtClean="0">
                <a:latin typeface="Arial" pitchFamily="34" charset="0"/>
                <a:cs typeface="Arial" pitchFamily="34" charset="0"/>
              </a:rPr>
              <a:t>Though </a:t>
            </a:r>
            <a:r>
              <a:rPr lang="en-US" dirty="0" smtClean="0">
                <a:latin typeface="Arial" pitchFamily="34" charset="0"/>
                <a:cs typeface="Arial" pitchFamily="34" charset="0"/>
              </a:rPr>
              <a:t>slow and steady, it has the same effect that desire has on us. So if given an option between fire and ice, ice would be just as good as fire to destroy the world</a:t>
            </a:r>
            <a:r>
              <a:rPr lang="en-US" dirty="0" smtClean="0">
                <a:latin typeface="Arial" pitchFamily="34" charset="0"/>
                <a:cs typeface="Arial" pitchFamily="34" charset="0"/>
              </a:rPr>
              <a:t>.</a:t>
            </a:r>
          </a:p>
          <a:p>
            <a:pPr algn="just"/>
            <a:endParaRPr lang="en-US" dirty="0" smtClean="0">
              <a:latin typeface="Arial" pitchFamily="34" charset="0"/>
              <a:cs typeface="Arial" pitchFamily="34" charset="0"/>
            </a:endParaRPr>
          </a:p>
          <a:p>
            <a:pPr algn="just"/>
            <a:endParaRPr lang="en-US" dirty="0" smtClean="0">
              <a:latin typeface="Arial" pitchFamily="34" charset="0"/>
              <a:cs typeface="Arial" pitchFamily="34" charset="0"/>
            </a:endParaRPr>
          </a:p>
          <a:p>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01753"/>
          </a:xfrm>
          <a:prstGeom prst="rect">
            <a:avLst/>
          </a:prstGeom>
        </p:spPr>
        <p:txBody>
          <a:bodyPr wrap="square">
            <a:spAutoFit/>
          </a:bodyPr>
          <a:lstStyle/>
          <a:p>
            <a:pPr algn="ctr"/>
            <a:r>
              <a:rPr lang="en-US" sz="3200" b="1" dirty="0" smtClean="0">
                <a:latin typeface="Arial" pitchFamily="34" charset="0"/>
                <a:cs typeface="Arial" pitchFamily="34" charset="0"/>
              </a:rPr>
              <a:t>Literary Devices</a:t>
            </a:r>
          </a:p>
          <a:p>
            <a:pPr algn="ctr"/>
            <a:endParaRPr lang="en-US" b="1" dirty="0" smtClean="0">
              <a:latin typeface="Arial" pitchFamily="34" charset="0"/>
              <a:cs typeface="Arial" pitchFamily="34" charset="0"/>
            </a:endParaRPr>
          </a:p>
          <a:p>
            <a:pPr marL="342900" indent="-342900">
              <a:buAutoNum type="arabicPeriod"/>
            </a:pPr>
            <a:r>
              <a:rPr lang="en-US" b="1" dirty="0" smtClean="0">
                <a:latin typeface="Arial" pitchFamily="34" charset="0"/>
                <a:cs typeface="Arial" pitchFamily="34" charset="0"/>
              </a:rPr>
              <a:t>Rhyming </a:t>
            </a:r>
            <a:r>
              <a:rPr lang="en-US" b="1" dirty="0" smtClean="0">
                <a:latin typeface="Arial" pitchFamily="34" charset="0"/>
                <a:cs typeface="Arial" pitchFamily="34" charset="0"/>
              </a:rPr>
              <a:t>scheme</a:t>
            </a:r>
            <a:r>
              <a:rPr lang="en-US" dirty="0" smtClean="0">
                <a:latin typeface="Arial" pitchFamily="34" charset="0"/>
                <a:cs typeface="Arial" pitchFamily="34" charset="0"/>
              </a:rPr>
              <a:t>- </a:t>
            </a:r>
            <a:r>
              <a:rPr lang="en-US" dirty="0" err="1" smtClean="0">
                <a:latin typeface="Arial" pitchFamily="34" charset="0"/>
                <a:cs typeface="Arial" pitchFamily="34" charset="0"/>
              </a:rPr>
              <a:t>abaa</a:t>
            </a:r>
            <a:r>
              <a:rPr lang="en-US" dirty="0" smtClean="0">
                <a:latin typeface="Arial" pitchFamily="34" charset="0"/>
                <a:cs typeface="Arial" pitchFamily="34" charset="0"/>
              </a:rPr>
              <a:t> </a:t>
            </a:r>
            <a:r>
              <a:rPr lang="en-US" dirty="0" err="1" smtClean="0">
                <a:latin typeface="Arial" pitchFamily="34" charset="0"/>
                <a:cs typeface="Arial" pitchFamily="34" charset="0"/>
              </a:rPr>
              <a:t>bcbcb</a:t>
            </a:r>
            <a:endParaRPr lang="en-US" dirty="0" smtClean="0">
              <a:latin typeface="Arial" pitchFamily="34" charset="0"/>
              <a:cs typeface="Arial" pitchFamily="34" charset="0"/>
            </a:endParaRPr>
          </a:p>
          <a:p>
            <a:pPr marL="342900" indent="-342900"/>
            <a:endParaRPr lang="en-US" sz="1200" dirty="0" smtClean="0">
              <a:latin typeface="Arial" pitchFamily="34" charset="0"/>
              <a:cs typeface="Arial" pitchFamily="34" charset="0"/>
            </a:endParaRPr>
          </a:p>
          <a:p>
            <a:r>
              <a:rPr lang="en-US" b="1" dirty="0" smtClean="0">
                <a:latin typeface="Arial" pitchFamily="34" charset="0"/>
                <a:cs typeface="Arial" pitchFamily="34" charset="0"/>
              </a:rPr>
              <a:t>2.</a:t>
            </a:r>
            <a:r>
              <a:rPr lang="en-US" dirty="0" smtClean="0">
                <a:latin typeface="Arial" pitchFamily="34" charset="0"/>
                <a:cs typeface="Arial" pitchFamily="34" charset="0"/>
              </a:rPr>
              <a:t> </a:t>
            </a:r>
            <a:r>
              <a:rPr lang="en-US" b="1" dirty="0" smtClean="0">
                <a:latin typeface="Arial" pitchFamily="34" charset="0"/>
                <a:cs typeface="Arial" pitchFamily="34" charset="0"/>
              </a:rPr>
              <a:t>Assonance</a:t>
            </a:r>
            <a:r>
              <a:rPr lang="en-US" dirty="0" smtClean="0">
                <a:latin typeface="Arial" pitchFamily="34" charset="0"/>
                <a:cs typeface="Arial" pitchFamily="34" charset="0"/>
              </a:rPr>
              <a:t>- it is repetition of vowel sounds in same line. The repetition is at different places in different </a:t>
            </a:r>
            <a:r>
              <a:rPr lang="en-US" dirty="0" smtClean="0">
                <a:latin typeface="Arial" pitchFamily="34" charset="0"/>
                <a:cs typeface="Arial" pitchFamily="34" charset="0"/>
              </a:rPr>
              <a:t>words. </a:t>
            </a:r>
          </a:p>
          <a:p>
            <a:r>
              <a:rPr lang="en-US" dirty="0" smtClean="0">
                <a:latin typeface="Arial" pitchFamily="34" charset="0"/>
                <a:cs typeface="Arial" pitchFamily="34" charset="0"/>
              </a:rPr>
              <a:t>Example- </a:t>
            </a:r>
            <a:r>
              <a:rPr lang="en-US" dirty="0" smtClean="0">
                <a:latin typeface="Arial" pitchFamily="34" charset="0"/>
                <a:cs typeface="Arial" pitchFamily="34" charset="0"/>
              </a:rPr>
              <a:t>The long sound of “o” in “I h</a:t>
            </a:r>
            <a:r>
              <a:rPr lang="en-US" b="1" dirty="0" smtClean="0">
                <a:latin typeface="Arial" pitchFamily="34" charset="0"/>
                <a:cs typeface="Arial" pitchFamily="34" charset="0"/>
              </a:rPr>
              <a:t>o</a:t>
            </a:r>
            <a:r>
              <a:rPr lang="en-US" dirty="0" smtClean="0">
                <a:latin typeface="Arial" pitchFamily="34" charset="0"/>
                <a:cs typeface="Arial" pitchFamily="34" charset="0"/>
              </a:rPr>
              <a:t>ld with th</a:t>
            </a:r>
            <a:r>
              <a:rPr lang="en-US" b="1" dirty="0" smtClean="0">
                <a:latin typeface="Arial" pitchFamily="34" charset="0"/>
                <a:cs typeface="Arial" pitchFamily="34" charset="0"/>
              </a:rPr>
              <a:t>o</a:t>
            </a:r>
            <a:r>
              <a:rPr lang="en-US" dirty="0" smtClean="0">
                <a:latin typeface="Arial" pitchFamily="34" charset="0"/>
                <a:cs typeface="Arial" pitchFamily="34" charset="0"/>
              </a:rPr>
              <a:t>se who </a:t>
            </a:r>
            <a:r>
              <a:rPr lang="en-US" dirty="0" err="1" smtClean="0">
                <a:latin typeface="Arial" pitchFamily="34" charset="0"/>
                <a:cs typeface="Arial" pitchFamily="34" charset="0"/>
              </a:rPr>
              <a:t>favour</a:t>
            </a:r>
            <a:r>
              <a:rPr lang="en-US" dirty="0" smtClean="0">
                <a:latin typeface="Arial" pitchFamily="34" charset="0"/>
                <a:cs typeface="Arial" pitchFamily="34" charset="0"/>
              </a:rPr>
              <a:t> fire”</a:t>
            </a:r>
          </a:p>
          <a:p>
            <a:endParaRPr lang="en-US" sz="1200" b="1" dirty="0" smtClean="0">
              <a:latin typeface="Arial" pitchFamily="34" charset="0"/>
              <a:cs typeface="Arial" pitchFamily="34" charset="0"/>
            </a:endParaRPr>
          </a:p>
          <a:p>
            <a:r>
              <a:rPr lang="en-US" b="1" dirty="0" smtClean="0">
                <a:latin typeface="Arial" pitchFamily="34" charset="0"/>
                <a:cs typeface="Arial" pitchFamily="34" charset="0"/>
              </a:rPr>
              <a:t>3</a:t>
            </a:r>
            <a:r>
              <a:rPr lang="en-US" b="1" dirty="0" smtClean="0">
                <a:latin typeface="Arial" pitchFamily="34" charset="0"/>
                <a:cs typeface="Arial" pitchFamily="34" charset="0"/>
              </a:rPr>
              <a:t>. Alliteration</a:t>
            </a:r>
            <a:r>
              <a:rPr lang="en-US" dirty="0" smtClean="0">
                <a:latin typeface="Arial" pitchFamily="34" charset="0"/>
                <a:cs typeface="Arial" pitchFamily="34" charset="0"/>
              </a:rPr>
              <a:t>- alliteration is the repetition of a consonant sound at the start of two or more closely placed words.</a:t>
            </a:r>
          </a:p>
          <a:p>
            <a:r>
              <a:rPr lang="en-US" dirty="0" smtClean="0">
                <a:latin typeface="Arial" pitchFamily="34" charset="0"/>
                <a:cs typeface="Arial" pitchFamily="34" charset="0"/>
              </a:rPr>
              <a:t>Example- The sound of “f” in “</a:t>
            </a:r>
            <a:r>
              <a:rPr lang="en-US" dirty="0" err="1" smtClean="0">
                <a:latin typeface="Arial" pitchFamily="34" charset="0"/>
                <a:cs typeface="Arial" pitchFamily="34" charset="0"/>
              </a:rPr>
              <a:t>favour</a:t>
            </a:r>
            <a:r>
              <a:rPr lang="en-US" dirty="0" smtClean="0">
                <a:latin typeface="Arial" pitchFamily="34" charset="0"/>
                <a:cs typeface="Arial" pitchFamily="34" charset="0"/>
              </a:rPr>
              <a:t> fire”, “w” in “world will”</a:t>
            </a:r>
          </a:p>
          <a:p>
            <a:endParaRPr lang="en-US" sz="1200" b="1" dirty="0" smtClean="0">
              <a:latin typeface="Arial" pitchFamily="34" charset="0"/>
              <a:cs typeface="Arial" pitchFamily="34" charset="0"/>
            </a:endParaRPr>
          </a:p>
          <a:p>
            <a:r>
              <a:rPr lang="en-US" b="1" dirty="0" smtClean="0">
                <a:latin typeface="Arial" pitchFamily="34" charset="0"/>
                <a:cs typeface="Arial" pitchFamily="34" charset="0"/>
              </a:rPr>
              <a:t>4</a:t>
            </a:r>
            <a:r>
              <a:rPr lang="en-US" b="1" dirty="0" smtClean="0">
                <a:latin typeface="Arial" pitchFamily="34" charset="0"/>
                <a:cs typeface="Arial" pitchFamily="34" charset="0"/>
              </a:rPr>
              <a:t>. Imagery</a:t>
            </a:r>
            <a:r>
              <a:rPr lang="en-US" dirty="0" smtClean="0">
                <a:latin typeface="Arial" pitchFamily="34" charset="0"/>
                <a:cs typeface="Arial" pitchFamily="34" charset="0"/>
              </a:rPr>
              <a:t>- Imagery is used to make readers perceive things involving their five senses. Example- “Some say the world will end in fire</a:t>
            </a:r>
            <a:r>
              <a:rPr lang="en-US" dirty="0" smtClean="0">
                <a:latin typeface="Arial" pitchFamily="34" charset="0"/>
                <a:cs typeface="Arial" pitchFamily="34" charset="0"/>
              </a:rPr>
              <a:t>” to </a:t>
            </a:r>
            <a:r>
              <a:rPr lang="en-US" dirty="0" smtClean="0">
                <a:latin typeface="Arial" pitchFamily="34" charset="0"/>
                <a:cs typeface="Arial" pitchFamily="34" charset="0"/>
              </a:rPr>
              <a:t>say that for destruction ice </a:t>
            </a:r>
            <a:r>
              <a:rPr lang="en-US" dirty="0" smtClean="0">
                <a:latin typeface="Arial" pitchFamily="34" charset="0"/>
                <a:cs typeface="Arial" pitchFamily="34" charset="0"/>
              </a:rPr>
              <a:t>is </a:t>
            </a:r>
            <a:r>
              <a:rPr lang="en-US" dirty="0" smtClean="0">
                <a:latin typeface="Arial" pitchFamily="34" charset="0"/>
                <a:cs typeface="Arial" pitchFamily="34" charset="0"/>
              </a:rPr>
              <a:t>also </a:t>
            </a:r>
            <a:r>
              <a:rPr lang="en-US" dirty="0" smtClean="0">
                <a:latin typeface="Arial" pitchFamily="34" charset="0"/>
                <a:cs typeface="Arial" pitchFamily="34" charset="0"/>
              </a:rPr>
              <a:t>great.</a:t>
            </a:r>
            <a:endParaRPr lang="en-US" dirty="0" smtClean="0">
              <a:latin typeface="Arial" pitchFamily="34" charset="0"/>
              <a:cs typeface="Arial" pitchFamily="34" charset="0"/>
            </a:endParaRPr>
          </a:p>
          <a:p>
            <a:endParaRPr lang="en-US" sz="1200" b="1" dirty="0" smtClean="0">
              <a:latin typeface="Arial" pitchFamily="34" charset="0"/>
              <a:cs typeface="Arial" pitchFamily="34" charset="0"/>
            </a:endParaRPr>
          </a:p>
          <a:p>
            <a:r>
              <a:rPr lang="en-US" b="1" dirty="0" smtClean="0">
                <a:latin typeface="Arial" pitchFamily="34" charset="0"/>
                <a:cs typeface="Arial" pitchFamily="34" charset="0"/>
              </a:rPr>
              <a:t>5</a:t>
            </a:r>
            <a:r>
              <a:rPr lang="en-US" b="1" dirty="0" smtClean="0">
                <a:latin typeface="Arial" pitchFamily="34" charset="0"/>
                <a:cs typeface="Arial" pitchFamily="34" charset="0"/>
              </a:rPr>
              <a:t>. Anaphora</a:t>
            </a:r>
            <a:r>
              <a:rPr lang="en-US" dirty="0" smtClean="0">
                <a:latin typeface="Arial" pitchFamily="34" charset="0"/>
                <a:cs typeface="Arial" pitchFamily="34" charset="0"/>
              </a:rPr>
              <a:t>- the repetition of a word or expression at the start of two or more consecutive lines.</a:t>
            </a:r>
          </a:p>
          <a:p>
            <a:r>
              <a:rPr lang="en-US" dirty="0" smtClean="0">
                <a:latin typeface="Arial" pitchFamily="34" charset="0"/>
                <a:cs typeface="Arial" pitchFamily="34" charset="0"/>
              </a:rPr>
              <a:t>Example - “Some say” is repeated at the start of lines 1 and 2.</a:t>
            </a:r>
          </a:p>
          <a:p>
            <a:endParaRPr lang="en-US" sz="1200" b="1" dirty="0" smtClean="0">
              <a:latin typeface="Arial" pitchFamily="34" charset="0"/>
              <a:cs typeface="Arial" pitchFamily="34" charset="0"/>
            </a:endParaRPr>
          </a:p>
          <a:p>
            <a:r>
              <a:rPr lang="en-US" b="1" dirty="0" smtClean="0">
                <a:latin typeface="Arial" pitchFamily="34" charset="0"/>
                <a:cs typeface="Arial" pitchFamily="34" charset="0"/>
              </a:rPr>
              <a:t>6</a:t>
            </a:r>
            <a:r>
              <a:rPr lang="en-US" b="1" dirty="0" smtClean="0">
                <a:latin typeface="Arial" pitchFamily="34" charset="0"/>
                <a:cs typeface="Arial" pitchFamily="34" charset="0"/>
              </a:rPr>
              <a:t>. Personification</a:t>
            </a:r>
            <a:r>
              <a:rPr lang="en-US" dirty="0" smtClean="0">
                <a:latin typeface="Arial" pitchFamily="34" charset="0"/>
                <a:cs typeface="Arial" pitchFamily="34" charset="0"/>
              </a:rPr>
              <a:t>- Personification is to give human qualities to inanimate objects. In this poem, “fire” and “ice” are capable of destruction. Thus, the poet personifies fire and ice by giving them mind and power to destroy anything.</a:t>
            </a:r>
          </a:p>
          <a:p>
            <a:endParaRPr lang="en-US" sz="1200" b="1" dirty="0" smtClean="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610600" cy="2246769"/>
          </a:xfrm>
          <a:prstGeom prst="rect">
            <a:avLst/>
          </a:prstGeom>
        </p:spPr>
        <p:txBody>
          <a:bodyPr wrap="square">
            <a:spAutoFit/>
          </a:bodyPr>
          <a:lstStyle/>
          <a:p>
            <a:pPr algn="ctr"/>
            <a:r>
              <a:rPr lang="en-US" sz="3200" b="1" dirty="0" smtClean="0">
                <a:latin typeface="Arial" pitchFamily="34" charset="0"/>
                <a:cs typeface="Arial" pitchFamily="34" charset="0"/>
              </a:rPr>
              <a:t>Literary Devices</a:t>
            </a:r>
          </a:p>
          <a:p>
            <a:endParaRPr lang="en-US" b="1" dirty="0" smtClean="0">
              <a:latin typeface="Arial" pitchFamily="34" charset="0"/>
              <a:cs typeface="Arial" pitchFamily="34" charset="0"/>
            </a:endParaRPr>
          </a:p>
          <a:p>
            <a:r>
              <a:rPr lang="en-US" b="1" dirty="0" smtClean="0">
                <a:latin typeface="Arial" pitchFamily="34" charset="0"/>
                <a:cs typeface="Arial" pitchFamily="34" charset="0"/>
              </a:rPr>
              <a:t>7</a:t>
            </a:r>
            <a:r>
              <a:rPr lang="en-US" b="1" dirty="0" smtClean="0">
                <a:latin typeface="Arial" pitchFamily="34" charset="0"/>
                <a:cs typeface="Arial" pitchFamily="34" charset="0"/>
              </a:rPr>
              <a:t>. Enjambment</a:t>
            </a:r>
            <a:r>
              <a:rPr lang="en-US" dirty="0" smtClean="0">
                <a:latin typeface="Arial" pitchFamily="34" charset="0"/>
                <a:cs typeface="Arial" pitchFamily="34" charset="0"/>
              </a:rPr>
              <a:t>- it is defined as the thought or clause that does not come to an end at a line break, rather it moves over to the next line.</a:t>
            </a:r>
          </a:p>
          <a:p>
            <a:r>
              <a:rPr lang="en-US" dirty="0" smtClean="0">
                <a:latin typeface="Arial" pitchFamily="34" charset="0"/>
                <a:cs typeface="Arial" pitchFamily="34" charset="0"/>
              </a:rPr>
              <a:t>Example- “From what I’ve tasted of desire</a:t>
            </a:r>
          </a:p>
          <a:p>
            <a:r>
              <a:rPr lang="en-US" dirty="0" smtClean="0">
                <a:latin typeface="Arial" pitchFamily="34" charset="0"/>
                <a:cs typeface="Arial" pitchFamily="34" charset="0"/>
              </a:rPr>
              <a:t>I hold with those who favor fire” </a:t>
            </a:r>
            <a:br>
              <a:rPr lang="en-US" dirty="0" smtClean="0">
                <a:latin typeface="Arial" pitchFamily="34" charset="0"/>
                <a:cs typeface="Arial" pitchFamily="34" charset="0"/>
              </a:rPr>
            </a:br>
            <a:endParaRPr lang="en-US"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610600" cy="4708981"/>
          </a:xfrm>
          <a:prstGeom prst="rect">
            <a:avLst/>
          </a:prstGeom>
        </p:spPr>
        <p:txBody>
          <a:bodyPr wrap="square">
            <a:spAutoFit/>
          </a:bodyPr>
          <a:lstStyle/>
          <a:p>
            <a:pPr algn="ctr"/>
            <a:r>
              <a:rPr lang="en-US" sz="3200" b="1" dirty="0" smtClean="0">
                <a:latin typeface="Arial" pitchFamily="34" charset="0"/>
                <a:cs typeface="Arial" pitchFamily="34" charset="0"/>
              </a:rPr>
              <a:t>Symbolism</a:t>
            </a:r>
          </a:p>
          <a:p>
            <a:pPr algn="ctr"/>
            <a:endParaRPr lang="en-US" sz="1600" b="1"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Symbolism </a:t>
            </a:r>
            <a:r>
              <a:rPr lang="en-US" dirty="0" smtClean="0">
                <a:latin typeface="Arial" pitchFamily="34" charset="0"/>
                <a:cs typeface="Arial" pitchFamily="34" charset="0"/>
              </a:rPr>
              <a:t>is a certain technique through apparently poet </a:t>
            </a:r>
            <a:r>
              <a:rPr lang="en-US" dirty="0" smtClean="0">
                <a:latin typeface="Arial" pitchFamily="34" charset="0"/>
                <a:cs typeface="Arial" pitchFamily="34" charset="0"/>
              </a:rPr>
              <a:t>uses another </a:t>
            </a:r>
            <a:r>
              <a:rPr lang="en-US" dirty="0" smtClean="0">
                <a:latin typeface="Arial" pitchFamily="34" charset="0"/>
                <a:cs typeface="Arial" pitchFamily="34" charset="0"/>
              </a:rPr>
              <a:t>thing to represent other one</a:t>
            </a:r>
            <a:r>
              <a:rPr lang="en-US" dirty="0" smtClean="0">
                <a:latin typeface="Arial" pitchFamily="34" charset="0"/>
                <a:cs typeface="Arial" pitchFamily="34" charset="0"/>
              </a:rPr>
              <a:t>. </a:t>
            </a:r>
          </a:p>
          <a:p>
            <a:pPr>
              <a:buFont typeface="Arial" charset="0"/>
              <a:buChar char="•"/>
            </a:pPr>
            <a:endParaRPr lang="en-US"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Symbolism </a:t>
            </a:r>
            <a:r>
              <a:rPr lang="en-US" dirty="0" smtClean="0">
                <a:latin typeface="Arial" pitchFamily="34" charset="0"/>
                <a:cs typeface="Arial" pitchFamily="34" charset="0"/>
              </a:rPr>
              <a:t>plays a big part in this poem</a:t>
            </a:r>
            <a:r>
              <a:rPr lang="en-US" dirty="0" smtClean="0">
                <a:latin typeface="Arial" pitchFamily="34" charset="0"/>
                <a:cs typeface="Arial" pitchFamily="34" charset="0"/>
              </a:rPr>
              <a:t>.</a:t>
            </a:r>
          </a:p>
          <a:p>
            <a:pPr algn="just"/>
            <a:endParaRPr lang="en-US" sz="1200"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Fire </a:t>
            </a:r>
            <a:r>
              <a:rPr lang="en-US" dirty="0" smtClean="0">
                <a:latin typeface="Arial" pitchFamily="34" charset="0"/>
                <a:cs typeface="Arial" pitchFamily="34" charset="0"/>
              </a:rPr>
              <a:t>and Ice are symbolic. </a:t>
            </a:r>
            <a:endParaRPr lang="en-US" dirty="0" smtClean="0">
              <a:latin typeface="Arial" pitchFamily="34" charset="0"/>
              <a:cs typeface="Arial" pitchFamily="34" charset="0"/>
            </a:endParaRPr>
          </a:p>
          <a:p>
            <a:pPr algn="just"/>
            <a:endParaRPr lang="en-US" sz="12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Fire </a:t>
            </a:r>
            <a:r>
              <a:rPr lang="en-US" dirty="0" smtClean="0">
                <a:latin typeface="Arial" pitchFamily="34" charset="0"/>
                <a:cs typeface="Arial" pitchFamily="34" charset="0"/>
              </a:rPr>
              <a:t>is a symbol for desire, passion, </a:t>
            </a:r>
            <a:r>
              <a:rPr lang="en-US" dirty="0" smtClean="0">
                <a:latin typeface="Arial" pitchFamily="34" charset="0"/>
                <a:cs typeface="Arial" pitchFamily="34" charset="0"/>
              </a:rPr>
              <a:t>etc. In fact, keen </a:t>
            </a:r>
            <a:r>
              <a:rPr lang="en-US" dirty="0" smtClean="0">
                <a:latin typeface="Arial" pitchFamily="34" charset="0"/>
                <a:cs typeface="Arial" pitchFamily="34" charset="0"/>
              </a:rPr>
              <a:t>emotions can be said to be </a:t>
            </a:r>
            <a:r>
              <a:rPr lang="en-US" dirty="0" smtClean="0">
                <a:latin typeface="Arial" pitchFamily="34" charset="0"/>
                <a:cs typeface="Arial" pitchFamily="34" charset="0"/>
              </a:rPr>
              <a:t>presented through </a:t>
            </a:r>
            <a:r>
              <a:rPr lang="en-US" dirty="0" smtClean="0">
                <a:latin typeface="Arial" pitchFamily="34" charset="0"/>
                <a:cs typeface="Arial" pitchFamily="34" charset="0"/>
              </a:rPr>
              <a:t>Fire</a:t>
            </a:r>
            <a:r>
              <a:rPr lang="en-US" dirty="0" smtClean="0">
                <a:latin typeface="Arial" pitchFamily="34" charset="0"/>
                <a:cs typeface="Arial" pitchFamily="34" charset="0"/>
              </a:rPr>
              <a:t>.</a:t>
            </a:r>
          </a:p>
          <a:p>
            <a:pPr algn="just"/>
            <a:endParaRPr lang="en-US" sz="1200" dirty="0" smtClean="0">
              <a:latin typeface="Arial" pitchFamily="34" charset="0"/>
              <a:cs typeface="Arial" pitchFamily="34" charset="0"/>
            </a:endParaRPr>
          </a:p>
          <a:p>
            <a:pPr>
              <a:buFont typeface="Arial" charset="0"/>
              <a:buChar char="•"/>
            </a:pPr>
            <a:r>
              <a:rPr lang="en-US" dirty="0" smtClean="0">
                <a:latin typeface="Arial" pitchFamily="34" charset="0"/>
                <a:cs typeface="Arial" pitchFamily="34" charset="0"/>
              </a:rPr>
              <a:t>Ice </a:t>
            </a:r>
            <a:r>
              <a:rPr lang="en-US" dirty="0" smtClean="0">
                <a:latin typeface="Arial" pitchFamily="34" charset="0"/>
                <a:cs typeface="Arial" pitchFamily="34" charset="0"/>
              </a:rPr>
              <a:t>is a symbol for hatred, cold, cruel, etc. E</a:t>
            </a:r>
            <a:r>
              <a:rPr lang="en-US" dirty="0" smtClean="0">
                <a:latin typeface="Arial" pitchFamily="34" charset="0"/>
                <a:cs typeface="Arial" pitchFamily="34" charset="0"/>
              </a:rPr>
              <a:t>xtreme loathsomeness </a:t>
            </a:r>
            <a:r>
              <a:rPr lang="en-US" dirty="0" smtClean="0">
                <a:latin typeface="Arial" pitchFamily="34" charset="0"/>
                <a:cs typeface="Arial" pitchFamily="34" charset="0"/>
              </a:rPr>
              <a:t>have been presented through Ice</a:t>
            </a:r>
            <a:r>
              <a:rPr lang="en-US" dirty="0" smtClean="0">
                <a:latin typeface="Arial" pitchFamily="34" charset="0"/>
                <a:cs typeface="Arial" pitchFamily="34" charset="0"/>
              </a:rPr>
              <a:t>.</a:t>
            </a:r>
          </a:p>
          <a:p>
            <a:pPr algn="just"/>
            <a:endParaRPr lang="en-US" dirty="0" smtClean="0">
              <a:latin typeface="Arial" pitchFamily="34" charset="0"/>
              <a:cs typeface="Arial" pitchFamily="34" charset="0"/>
            </a:endParaRPr>
          </a:p>
          <a:p>
            <a:pPr algn="just">
              <a:buFont typeface="Arial" charset="0"/>
              <a:buChar char="•"/>
            </a:pPr>
            <a:r>
              <a:rPr lang="en-US" dirty="0" smtClean="0">
                <a:latin typeface="Arial" pitchFamily="34" charset="0"/>
                <a:cs typeface="Arial" pitchFamily="34" charset="0"/>
              </a:rPr>
              <a:t>Having </a:t>
            </a:r>
            <a:r>
              <a:rPr lang="en-US" dirty="0" smtClean="0">
                <a:latin typeface="Arial" pitchFamily="34" charset="0"/>
                <a:cs typeface="Arial" pitchFamily="34" charset="0"/>
              </a:rPr>
              <a:t>the world end in ‘fire or ice’ doesn’t mean just ‘burning or freezing. It’s about passion, desire, and hatred and cruelty.</a:t>
            </a:r>
            <a:endParaRPr lang="en-US"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540</Words>
  <Application>Microsoft Office PowerPoint</Application>
  <PresentationFormat>On-screen Show (4:3)</PresentationFormat>
  <Paragraphs>80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ssgj</cp:lastModifiedBy>
  <cp:revision>29</cp:revision>
  <dcterms:created xsi:type="dcterms:W3CDTF">2006-08-16T00:00:00Z</dcterms:created>
  <dcterms:modified xsi:type="dcterms:W3CDTF">2020-04-15T16:31:36Z</dcterms:modified>
</cp:coreProperties>
</file>